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9"/>
  </p:handoutMasterIdLst>
  <p:sldIdLst>
    <p:sldId id="313" r:id="rId2"/>
    <p:sldId id="312" r:id="rId3"/>
    <p:sldId id="315" r:id="rId4"/>
    <p:sldId id="316" r:id="rId5"/>
    <p:sldId id="317" r:id="rId6"/>
    <p:sldId id="318" r:id="rId7"/>
    <p:sldId id="31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99CCFF"/>
    <a:srgbClr val="422C16"/>
    <a:srgbClr val="0C788E"/>
    <a:srgbClr val="025198"/>
    <a:srgbClr val="000099"/>
    <a:srgbClr val="1C1C1C"/>
    <a:srgbClr val="660066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52" autoAdjust="0"/>
  </p:normalViewPr>
  <p:slideViewPr>
    <p:cSldViewPr>
      <p:cViewPr varScale="1">
        <p:scale>
          <a:sx n="88" d="100"/>
          <a:sy n="88" d="100"/>
        </p:scale>
        <p:origin x="120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3EF0-8B27-42DF-A155-57F174F466E1}" type="datetimeFigureOut">
              <a:rPr lang="en-US" smtClean="0"/>
              <a:t>06-Oct-21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98712-CB19-406F-973A-E5019F00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>
            <a:lvl1pPr algn="ctr">
              <a:defRPr b="1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936104"/>
          </a:xfrm>
        </p:spPr>
        <p:txBody>
          <a:bodyPr/>
          <a:lstStyle>
            <a:lvl1pPr marL="0" indent="0" algn="r">
              <a:buNone/>
              <a:defRPr sz="36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91"/>
            <a:ext cx="1393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83152" cy="868958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>
            <a:lvl1pPr marL="342900" indent="-342900">
              <a:buSzPct val="75000"/>
              <a:buFont typeface="Arial" panose="020B0604020202020204" pitchFamily="34" charset="0"/>
              <a:buChar char="►"/>
              <a:defRPr sz="2400"/>
            </a:lvl1pPr>
            <a:lvl2pPr marL="742950" indent="-285750">
              <a:buSzPct val="75000"/>
              <a:buFont typeface="Wingdings" panose="05000000000000000000" pitchFamily="2" charset="2"/>
              <a:buChar char="v"/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5044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9C56-F1A8-4AE0-AD3E-05E393C89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E443-ECA5-4F07-976C-C001AF496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B4BE-AB0E-4FDF-B3A6-A544267D3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6431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1403648" y="6308725"/>
            <a:ext cx="6336704" cy="41275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rgbClr val="000058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sr-Cyrl-RS"/>
              <a:t>АТУСС Висока </a:t>
            </a:r>
            <a:r>
              <a:rPr lang="sr-Latn-RS" i="0"/>
              <a:t>ICT</a:t>
            </a:r>
            <a:r>
              <a:rPr lang="sr-Cyrl-RS"/>
              <a:t> школа</a:t>
            </a:r>
            <a:r>
              <a:rPr lang="sr-Latn-RS"/>
              <a:t> - </a:t>
            </a:r>
            <a:r>
              <a:rPr lang="sr-Cyrl-RS"/>
              <a:t>Београд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/>
          <a:p>
            <a:r>
              <a:rPr lang="sr-Latn-RS" sz="4400" dirty="0">
                <a:solidFill>
                  <a:srgbClr val="002060"/>
                </a:solidFill>
              </a:rPr>
              <a:t>Sistemi medjubankarskih komunikacija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259016" cy="936104"/>
          </a:xfrm>
        </p:spPr>
        <p:txBody>
          <a:bodyPr/>
          <a:lstStyle/>
          <a:p>
            <a:r>
              <a:rPr lang="sr-Latn-RS" dirty="0"/>
              <a:t>Dr Ana Slavkovic</a:t>
            </a:r>
          </a:p>
          <a:p>
            <a:r>
              <a:rPr lang="sr-Latn-RS" dirty="0"/>
              <a:t>Marijana Petrovic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4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Циљеви предмета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B9D29E-5FCA-0347-832B-F94E9A5B425D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sr-Latn-RS" kern="0" dirty="0"/>
              <a:t>Da master studenti sagledaju sve aspekte savremenih tokova novca koji pokrivaju svaku vrstu poslovanja.</a:t>
            </a:r>
          </a:p>
        </p:txBody>
      </p:sp>
    </p:spTree>
    <p:extLst>
      <p:ext uri="{BB962C8B-B14F-4D97-AF65-F5344CB8AC3E}">
        <p14:creationId xmlns:p14="http://schemas.microsoft.com/office/powerpoint/2010/main" val="1279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Исходи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1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Znanje iz oblasti elektronskih transfera novca.</a:t>
            </a:r>
          </a:p>
          <a:p>
            <a:r>
              <a:rPr lang="sr-Latn-RS" dirty="0"/>
              <a:t>Posebnu vrednost dodaje obuka u realnom okruzenju, sprovedena kroz lab.vezbe, gde ce studenti savladati i uociti sve nacine tokova novca. Softver za realizaciju daje ishod kao da su zavrsili praksu u realnom elektronskom poslovanju.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72060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/>
              <a:t>СИСТЕМ ПЛАТНОГ ПРОМЕТА: </a:t>
            </a:r>
            <a:r>
              <a:rPr lang="sr-Latn-RS" dirty="0"/>
              <a:t>RTGS, </a:t>
            </a:r>
            <a:r>
              <a:rPr lang="sr-Cyrl-RS" dirty="0"/>
              <a:t>жиро клиринг.</a:t>
            </a:r>
          </a:p>
          <a:p>
            <a:pPr marL="0" indent="0">
              <a:buNone/>
            </a:pPr>
            <a:r>
              <a:rPr lang="sr-Cyrl-RS" dirty="0"/>
              <a:t>ТАРГЕТ/ТАРГЕТ 2.</a:t>
            </a:r>
          </a:p>
          <a:p>
            <a:pPr marL="0" indent="0">
              <a:buNone/>
            </a:pPr>
            <a:r>
              <a:rPr lang="sr-Latn-RS" dirty="0"/>
              <a:t>SINGLE EUROPEAN PAYMENTS AREA, SEPA. </a:t>
            </a:r>
            <a:r>
              <a:rPr lang="sr-Cyrl-RS" dirty="0"/>
              <a:t>повезивање европског тржишта.</a:t>
            </a:r>
          </a:p>
          <a:p>
            <a:pPr marL="0" indent="0">
              <a:buNone/>
            </a:pPr>
            <a:r>
              <a:rPr lang="sr-Cyrl-RS" dirty="0"/>
              <a:t>ПЛАТНЕ КАРТИЦЕ</a:t>
            </a:r>
            <a:r>
              <a:rPr lang="sr-Latn-RS" dirty="0"/>
              <a:t>.  </a:t>
            </a:r>
            <a:r>
              <a:rPr lang="sr-Cyrl-RS" dirty="0"/>
              <a:t>протокол </a:t>
            </a:r>
          </a:p>
          <a:p>
            <a:pPr marL="0" indent="0">
              <a:buNone/>
            </a:pPr>
            <a:r>
              <a:rPr lang="sr-Cyrl-RS" dirty="0"/>
              <a:t>за размену финансијских трансакција, заштите података и процедуре размене кључева. </a:t>
            </a:r>
            <a:r>
              <a:rPr lang="sr-Latn-RS" dirty="0"/>
              <a:t>SWIFT.</a:t>
            </a: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Лабораторијске вежбе на којима се симулира електронско генерисање </a:t>
            </a:r>
            <a:r>
              <a:rPr lang="sr-Latn-RS" dirty="0"/>
              <a:t>SWIFT </a:t>
            </a:r>
            <a:r>
              <a:rPr lang="sr-Cyrl-RS" dirty="0"/>
              <a:t>порука из софтвера</a:t>
            </a:r>
            <a:r>
              <a:rPr lang="sr-Latn-RS" dirty="0"/>
              <a:t>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8826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00800" cy="868958"/>
          </a:xfrm>
        </p:spPr>
        <p:txBody>
          <a:bodyPr/>
          <a:lstStyle/>
          <a:p>
            <a:r>
              <a:rPr lang="sr-Cyrl-RS" dirty="0"/>
              <a:t>Предиспитне обавезе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Lab.vezbe 30 poena</a:t>
            </a:r>
          </a:p>
          <a:p>
            <a:r>
              <a:rPr lang="sr-Latn-RS" dirty="0"/>
              <a:t>Ispit 70 poena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9344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28792" cy="868958"/>
          </a:xfrm>
        </p:spPr>
        <p:txBody>
          <a:bodyPr/>
          <a:lstStyle/>
          <a:p>
            <a:r>
              <a:rPr lang="sr-Cyrl-RS" dirty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Kompletna literatura za predmet ce biti dostupna na e strani predmeta tokom trimestra.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29117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002060"/>
                </a:solidFill>
              </a:rPr>
              <a:t>SMK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Ana.slavkovic@ict.edu.rs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9093</TotalTime>
  <Words>153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Theme1</vt:lpstr>
      <vt:lpstr>Sistemi medjubankarskih komunikacija</vt:lpstr>
      <vt:lpstr>Циљеви предмета</vt:lpstr>
      <vt:lpstr>Исходи предмета</vt:lpstr>
      <vt:lpstr>Садржај предмета</vt:lpstr>
      <vt:lpstr>Предиспитне обавезе</vt:lpstr>
      <vt:lpstr>Литература</vt:lpstr>
      <vt:lpstr>SMK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808</cp:revision>
  <dcterms:created xsi:type="dcterms:W3CDTF">2010-05-23T14:28:12Z</dcterms:created>
  <dcterms:modified xsi:type="dcterms:W3CDTF">2021-10-06T09:44:42Z</dcterms:modified>
</cp:coreProperties>
</file>